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etendard SemiBold"/>
      <p:bold r:id="rId15"/>
    </p:embeddedFont>
    <p:embeddedFont>
      <p:font typeface="Pretendard Medium"/>
      <p:bold r:id="rId16"/>
    </p:embeddedFont>
    <p:embeddedFont>
      <p:font typeface="Pretendard Light"/>
      <p:regular r:id="rId17"/>
    </p:embeddedFont>
    <p:embeddedFont>
      <p:font typeface="Pretendard ExtraBold"/>
      <p:bold r:id="rId18"/>
    </p:embeddedFont>
    <p:embeddedFont>
      <p:font typeface="Pretendard Regular"/>
      <p:regular r:id="rId19"/>
    </p:embeddedFont>
    <p:embeddedFont>
      <p:font typeface="Pretendard Bold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18" Target="fonts/font4.fntdata" Type="http://schemas.openxmlformats.org/officeDocument/2006/relationships/font"/><Relationship Id="rId19" Target="fonts/font5.fntdata" Type="http://schemas.openxmlformats.org/officeDocument/2006/relationships/font"/><Relationship Id="rId2" Target="presProps.xml" Type="http://schemas.openxmlformats.org/officeDocument/2006/relationships/presProps"/><Relationship Id="rId20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2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9.png" Type="http://schemas.openxmlformats.org/officeDocument/2006/relationships/image"/><Relationship Id="rId7" Target="../media/image1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9.png" Type="http://schemas.openxmlformats.org/officeDocument/2006/relationships/image"/><Relationship Id="rId12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9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9.png" Type="http://schemas.openxmlformats.org/officeDocument/2006/relationships/image"/><Relationship Id="rId7" Target="../media/image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525000"/>
            <a:ext cx="18288000" cy="901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05100" y="3365500"/>
            <a:ext cx="13169900" cy="349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11000" b="true" i="false" u="none" strike="noStrike" spc="-100">
                <a:solidFill>
                  <a:srgbClr val="000000"/>
                </a:solidFill>
                <a:ea typeface="Pretendard SemiBold"/>
              </a:rPr>
              <a:t>장마철</a:t>
            </a:r>
            <a:r>
              <a:rPr lang="en-US" sz="11000" b="tru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1000" b="true" i="false" u="none" strike="noStrike" spc="-100">
                <a:solidFill>
                  <a:srgbClr val="000000"/>
                </a:solidFill>
                <a:ea typeface="Pretendard SemiBold"/>
              </a:rPr>
              <a:t>침수</a:t>
            </a:r>
            <a:r>
              <a:rPr lang="en-US" sz="11000" b="tru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1000" b="true" i="false" u="none" strike="noStrike" spc="-100">
                <a:solidFill>
                  <a:srgbClr val="000000"/>
                </a:solidFill>
                <a:ea typeface="Pretendard SemiBold"/>
              </a:rPr>
              <a:t>위험</a:t>
            </a:r>
          </a:p>
          <a:p>
            <a:pPr algn="ctr" lvl="0">
              <a:lnSpc>
                <a:spcPct val="91300"/>
              </a:lnSpc>
            </a:pPr>
            <a:r>
              <a:rPr lang="ko-KR" sz="11000" b="true" i="false" u="none" strike="noStrike" spc="-100">
                <a:solidFill>
                  <a:srgbClr val="000000"/>
                </a:solidFill>
                <a:ea typeface="Pretendard SemiBold"/>
              </a:rPr>
              <a:t>예측</a:t>
            </a:r>
            <a:r>
              <a:rPr lang="en-US" sz="11000" b="tru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1000" b="true" i="false" u="none" strike="noStrike" spc="-100">
                <a:solidFill>
                  <a:srgbClr val="000000"/>
                </a:solidFill>
                <a:ea typeface="Pretendard SemiBold"/>
              </a:rPr>
              <a:t>시스템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19400" y="215900"/>
            <a:ext cx="24638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90500" y="1003300"/>
            <a:ext cx="186690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430500" y="266700"/>
            <a:ext cx="2222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Medium"/>
              </a:rPr>
              <a:t>2025.07.25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77800" y="8318500"/>
            <a:ext cx="186182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99500" y="8928100"/>
            <a:ext cx="1231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449800" y="279400"/>
            <a:ext cx="444500" cy="44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437100" y="266700"/>
            <a:ext cx="4699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-495300"/>
            <a:ext cx="1993900" cy="1993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540000" y="8585200"/>
            <a:ext cx="3937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true" i="false" u="none" strike="noStrike">
                <a:solidFill>
                  <a:srgbClr val="000000"/>
                </a:solidFill>
                <a:ea typeface="Pretendard Light"/>
              </a:rPr>
              <a:t>팀명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Light"/>
              </a:rPr>
              <a:t> : SOOM(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Light"/>
              </a:rPr>
              <a:t>숨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85500" y="8610600"/>
            <a:ext cx="5854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500" b="true" i="false" u="none" strike="noStrike">
                <a:solidFill>
                  <a:srgbClr val="000000"/>
                </a:solidFill>
                <a:ea typeface="Pretendard Light"/>
              </a:rPr>
              <a:t>정서희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Light"/>
              </a:rPr>
              <a:t> 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Light"/>
              </a:rPr>
              <a:t>고정현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Light"/>
              </a:rPr>
              <a:t> 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Light"/>
              </a:rPr>
              <a:t>김영신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Light"/>
              </a:rPr>
              <a:t> 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Light"/>
              </a:rPr>
              <a:t>장슬찬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05100" y="2476500"/>
            <a:ext cx="120904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1003300"/>
            <a:ext cx="18669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75800" y="2247900"/>
            <a:ext cx="8890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24400" y="5854700"/>
            <a:ext cx="97155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3556000"/>
            <a:ext cx="8890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75800" y="4749800"/>
            <a:ext cx="8890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75800" y="5994400"/>
            <a:ext cx="88900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75800" y="7239000"/>
            <a:ext cx="8890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75800" y="8496300"/>
            <a:ext cx="88900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69500" y="1397000"/>
            <a:ext cx="1866900" cy="584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083800" y="14478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01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69500" y="2628900"/>
            <a:ext cx="1866900" cy="584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083800" y="26924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02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69500" y="3860800"/>
            <a:ext cx="1866900" cy="584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083800" y="39243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03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69500" y="5105400"/>
            <a:ext cx="1866900" cy="584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083800" y="51562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04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69500" y="6337300"/>
            <a:ext cx="1866900" cy="5842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083800" y="63881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05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69500" y="7569200"/>
            <a:ext cx="1866900" cy="5842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134600" y="7620000"/>
            <a:ext cx="1536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06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69500" y="8801100"/>
            <a:ext cx="1866900" cy="5842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083800" y="8864600"/>
            <a:ext cx="1612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04700" y="13970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서론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9600" y="1104900"/>
            <a:ext cx="44069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16000" b="false" i="false" u="none" strike="noStrike" spc="-200">
                <a:solidFill>
                  <a:srgbClr val="000000"/>
                </a:solidFill>
                <a:ea typeface="Pretendard Regular"/>
              </a:rPr>
              <a:t>목차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75800" y="9740900"/>
            <a:ext cx="88900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9715500"/>
            <a:ext cx="18288000" cy="901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79400" y="9715500"/>
            <a:ext cx="18834100" cy="2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2217400" y="26797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전처리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42800" y="39370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탐색적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(EDA)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255500" y="50927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모델링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68200" y="75565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서비스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구현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68200" y="63373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평가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268200" y="88011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결론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19400" y="215900"/>
            <a:ext cx="2463800" cy="5842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5430500" y="266700"/>
            <a:ext cx="2222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Medium"/>
              </a:rPr>
              <a:t>2025.07.25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449800" y="279400"/>
            <a:ext cx="444500" cy="444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437100" y="266700"/>
            <a:ext cx="469900" cy="4699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0" y="-495300"/>
            <a:ext cx="1993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1003300"/>
            <a:ext cx="18669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75800" y="9740900"/>
            <a:ext cx="8890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715500"/>
            <a:ext cx="182880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79400" y="9715500"/>
            <a:ext cx="18834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-495300"/>
            <a:ext cx="1993900" cy="1993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19100" y="5067300"/>
            <a:ext cx="13817600" cy="346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수년간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장마철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집중호우와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극한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기상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현상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도심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침수로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마비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자산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중단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기상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정보는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제공되지만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기업에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특화된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"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사전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대응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"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부재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40100" y="203200"/>
            <a:ext cx="1866900" cy="58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3810000"/>
            <a:ext cx="186182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154400" y="2667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40000" y="203200"/>
            <a:ext cx="660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955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1-1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2100" y="1270000"/>
            <a:ext cx="85344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7500" b="false" i="false" u="none" strike="noStrike" spc="-100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Regular"/>
              </a:rPr>
              <a:t>선정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7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500" b="false" i="false" u="none" strike="noStrike" spc="-100">
                <a:solidFill>
                  <a:srgbClr val="000000"/>
                </a:solidFill>
                <a:ea typeface="Pretendard Regular"/>
              </a:rPr>
              <a:t>배경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715500"/>
            <a:ext cx="18288000" cy="90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90500" y="1003300"/>
            <a:ext cx="18669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40100" y="203200"/>
            <a:ext cx="18669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54400" y="2667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9100" y="1155700"/>
            <a:ext cx="6248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Pretendard Regular"/>
              </a:rPr>
              <a:t>목적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Pretendard Regular"/>
              </a:rPr>
              <a:t>필요성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" y="5575300"/>
            <a:ext cx="5588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기업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연속성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보장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77800" y="5575300"/>
            <a:ext cx="4813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경쟁우위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확보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신시장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창출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88100" y="5575300"/>
            <a:ext cx="5511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경제적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손실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예방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21100" y="8547100"/>
            <a:ext cx="5029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금융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리스크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고도화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79400" y="9715500"/>
            <a:ext cx="188341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3581400"/>
            <a:ext cx="186182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80100" y="7340600"/>
            <a:ext cx="7747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78100" y="4076700"/>
            <a:ext cx="977900" cy="990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45500" y="4089400"/>
            <a:ext cx="1358900" cy="1244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98300" y="7315200"/>
            <a:ext cx="8255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0" y="-495300"/>
            <a:ext cx="1993900" cy="199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76400" y="4025900"/>
            <a:ext cx="1663700" cy="1663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588500" y="8547100"/>
            <a:ext cx="5295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디지털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전환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스마트화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40000" y="190500"/>
            <a:ext cx="660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955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1-2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1003300"/>
            <a:ext cx="186690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240000" y="203200"/>
            <a:ext cx="660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955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1-3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40100" y="203200"/>
            <a:ext cx="18669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54400" y="2667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9100" y="1155700"/>
            <a:ext cx="4318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Pretendard Regular"/>
              </a:rPr>
              <a:t>업무분장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715500"/>
            <a:ext cx="18288000" cy="90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79400" y="9715500"/>
            <a:ext cx="18834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3581400"/>
            <a:ext cx="186182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83300" y="6629400"/>
            <a:ext cx="61341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30200" y="6642100"/>
            <a:ext cx="18618200" cy="25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68300" y="5499100"/>
            <a:ext cx="1841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4500" b="false" i="false" u="none" strike="noStrike" spc="-100">
                <a:solidFill>
                  <a:srgbClr val="000000"/>
                </a:solidFill>
                <a:ea typeface="Pretendard Bold"/>
              </a:rPr>
              <a:t>정서희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28200" y="5499100"/>
            <a:ext cx="16002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4500" b="false" i="false" u="none" strike="noStrike" spc="-100">
                <a:solidFill>
                  <a:srgbClr val="000000"/>
                </a:solidFill>
                <a:ea typeface="Pretendard Bold"/>
              </a:rPr>
              <a:t>고정현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381000" y="6629400"/>
            <a:ext cx="61468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813800" y="6642100"/>
            <a:ext cx="61214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-495300"/>
            <a:ext cx="1993900" cy="199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33000" y="4000500"/>
            <a:ext cx="977900" cy="143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6600" y="4076700"/>
            <a:ext cx="1155700" cy="1358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060700" y="3937000"/>
            <a:ext cx="46990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모델링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탐색적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(EDA)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일정관리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55500" y="3924300"/>
            <a:ext cx="46990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모델링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73400" y="7010400"/>
            <a:ext cx="46990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모델링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탐색적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(EDA)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68200" y="7073900"/>
            <a:ext cx="46990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모델링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8300" y="8572500"/>
            <a:ext cx="1841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4500" b="false" i="false" u="none" strike="noStrike" spc="-100">
                <a:solidFill>
                  <a:srgbClr val="000000"/>
                </a:solidFill>
                <a:ea typeface="Pretendard Bold"/>
              </a:rPr>
              <a:t>김영신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28200" y="8572500"/>
            <a:ext cx="16002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4500" b="false" i="false" u="none" strike="noStrike" spc="-100">
                <a:solidFill>
                  <a:srgbClr val="000000"/>
                </a:solidFill>
                <a:ea typeface="Pretendard Bold"/>
              </a:rPr>
              <a:t>장슬찬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33000" y="7086600"/>
            <a:ext cx="977900" cy="1435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6600" y="7150100"/>
            <a:ext cx="11557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1003300"/>
            <a:ext cx="18669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40100" y="203200"/>
            <a:ext cx="1866900" cy="584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268700" y="254000"/>
            <a:ext cx="1397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9100" y="1104900"/>
            <a:ext cx="13906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8000" b="false" i="false" u="none" strike="noStrike" spc="-100">
                <a:solidFill>
                  <a:srgbClr val="000000"/>
                </a:solidFill>
                <a:latin typeface="Pretendard Regular"/>
              </a:rPr>
              <a:t>Gantt Chart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Pretendard Regular"/>
              </a:rPr>
              <a:t>이용한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Pretendard Regular"/>
              </a:rPr>
              <a:t>일정관리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715500"/>
            <a:ext cx="18288000" cy="90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79400" y="9715500"/>
            <a:ext cx="18834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-495300"/>
            <a:ext cx="1993900" cy="199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27400" y="2565400"/>
            <a:ext cx="11645900" cy="6705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240000" y="203200"/>
            <a:ext cx="660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955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1-4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1003300"/>
            <a:ext cx="18669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40100" y="203200"/>
            <a:ext cx="1866900" cy="584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54400" y="2667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2100" y="1270000"/>
            <a:ext cx="37465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7500" b="false" i="false" u="none" strike="noStrike" spc="-100">
                <a:solidFill>
                  <a:srgbClr val="000000"/>
                </a:solidFill>
                <a:ea typeface="Pretendard Regular"/>
              </a:rPr>
              <a:t>개발환경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4356100"/>
            <a:ext cx="1270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4500" b="false" i="false" u="none" strike="noStrike" spc="-100">
                <a:solidFill>
                  <a:srgbClr val="000000"/>
                </a:solidFill>
                <a:latin typeface="Pretendard Bold"/>
              </a:rPr>
              <a:t>OS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715500"/>
            <a:ext cx="18288000" cy="90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79400" y="9715500"/>
            <a:ext cx="18834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-495300"/>
            <a:ext cx="1993900" cy="199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3835400"/>
            <a:ext cx="186182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223000" y="6756400"/>
            <a:ext cx="58801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5803900"/>
            <a:ext cx="91948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7874000"/>
            <a:ext cx="91948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7886700"/>
            <a:ext cx="91948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644900" y="1930400"/>
            <a:ext cx="36195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(Resource)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7600" y="4495800"/>
            <a:ext cx="363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Windows 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9900" y="6362700"/>
            <a:ext cx="3365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4500" b="false" i="false" u="none" strike="noStrike" spc="-100">
                <a:solidFill>
                  <a:srgbClr val="000000"/>
                </a:solidFill>
                <a:latin typeface="Pretendard Bold"/>
              </a:rPr>
              <a:t>Language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57600" y="6502400"/>
            <a:ext cx="363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Python 3.10.9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9900" y="8318500"/>
            <a:ext cx="3365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4500" b="false" i="false" u="none" strike="noStrike" spc="-100">
                <a:solidFill>
                  <a:srgbClr val="000000"/>
                </a:solidFill>
                <a:latin typeface="Pretendard Bold"/>
              </a:rPr>
              <a:t>IDE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57600" y="8318500"/>
            <a:ext cx="5308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Vscode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Anaconda jupyter notebook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39300" y="4267200"/>
            <a:ext cx="35687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4500" b="false" i="false" u="none" strike="noStrike" spc="-100">
                <a:solidFill>
                  <a:srgbClr val="000000"/>
                </a:solidFill>
                <a:latin typeface="Pretendard Bold"/>
              </a:rPr>
              <a:t>Open Source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39300" y="5219700"/>
            <a:ext cx="9067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Numpy 1.21.6          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Pandas 1.5.3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Matplotlib 3.6.3      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Seaborn 0.12.2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Scikit-learn 1.2.1     S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cipy 1.10.0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Requests 2.28.2    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Openpyxl 3.1.1     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Xlrd 2.0.1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39300" y="8369300"/>
            <a:ext cx="3365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4500" b="false" i="false" u="none" strike="noStrike" spc="-100">
                <a:solidFill>
                  <a:srgbClr val="000000"/>
                </a:solidFill>
                <a:latin typeface="Pretendard Bold"/>
              </a:rPr>
              <a:t>Framework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82600" y="8509000"/>
            <a:ext cx="5308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Flasck 2.2.3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240000" y="190500"/>
            <a:ext cx="660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955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1-5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1003300"/>
            <a:ext cx="18669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40100" y="203200"/>
            <a:ext cx="18669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715500"/>
            <a:ext cx="182880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79400" y="9715500"/>
            <a:ext cx="18834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-495300"/>
            <a:ext cx="1993900" cy="1993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154400" y="266700"/>
            <a:ext cx="162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ExtraBold"/>
              </a:rPr>
              <a:t>PART 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40000" y="190500"/>
            <a:ext cx="660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955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2-1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100" y="1270000"/>
            <a:ext cx="5892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7500" b="false" i="false" u="none" strike="noStrike" spc="-100">
                <a:solidFill>
                  <a:srgbClr val="000000"/>
                </a:solidFill>
                <a:ea typeface="Pretendard Regular"/>
              </a:rPr>
              <a:t>활용데이터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